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</p:sldIdLst>
  <p:sldSz cy="5143500" cx="9144000"/>
  <p:notesSz cx="6858000" cy="9144000"/>
  <p:embeddedFontLst>
    <p:embeddedFont>
      <p:font typeface="IBM Plex Sans"/>
      <p:regular r:id="rId55"/>
      <p:bold r:id="rId56"/>
      <p:italic r:id="rId57"/>
      <p:boldItalic r:id="rId58"/>
    </p:embeddedFont>
    <p:embeddedFont>
      <p:font typeface="Poppins SemiBold"/>
      <p:regular r:id="rId59"/>
      <p:bold r:id="rId60"/>
      <p:italic r:id="rId61"/>
      <p:boldItalic r:id="rId62"/>
    </p:embeddedFont>
    <p:embeddedFont>
      <p:font typeface="Oswald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EE8B9A-479F-41EB-B074-7C4CE24F290D}">
  <a:tblStyle styleId="{5FEE8B9A-479F-41EB-B074-7C4CE24F29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PoppinsSemiBold-boldItalic.fntdata"/><Relationship Id="rId61" Type="http://schemas.openxmlformats.org/officeDocument/2006/relationships/font" Target="fonts/PoppinsSemiBold-italic.fntdata"/><Relationship Id="rId20" Type="http://schemas.openxmlformats.org/officeDocument/2006/relationships/slide" Target="slides/slide12.xml"/><Relationship Id="rId64" Type="http://schemas.openxmlformats.org/officeDocument/2006/relationships/font" Target="fonts/Oswald-bold.fntdata"/><Relationship Id="rId63" Type="http://schemas.openxmlformats.org/officeDocument/2006/relationships/font" Target="fonts/Oswald-regular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PoppinsSemiBold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font" Target="fonts/IBMPlexSans-regular.fntdata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font" Target="fonts/IBMPlexSans-italic.fntdata"/><Relationship Id="rId12" Type="http://schemas.openxmlformats.org/officeDocument/2006/relationships/slide" Target="slides/slide4.xml"/><Relationship Id="rId56" Type="http://schemas.openxmlformats.org/officeDocument/2006/relationships/font" Target="fonts/IBMPlexSans-bold.fntdata"/><Relationship Id="rId15" Type="http://schemas.openxmlformats.org/officeDocument/2006/relationships/slide" Target="slides/slide7.xml"/><Relationship Id="rId59" Type="http://schemas.openxmlformats.org/officeDocument/2006/relationships/font" Target="fonts/PoppinsSemiBold-regular.fntdata"/><Relationship Id="rId14" Type="http://schemas.openxmlformats.org/officeDocument/2006/relationships/slide" Target="slides/slide6.xml"/><Relationship Id="rId58" Type="http://schemas.openxmlformats.org/officeDocument/2006/relationships/font" Target="fonts/IBMPlexSans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4a4062657_1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54a4062657_1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cab96c0c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5cab96c0c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4715d047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94715d0474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cab96c0c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5cab96c0c2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cab96c0c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5cab96c0c2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4715d5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94715d590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cab96c0c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5cab96c0c2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94715d047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94715d0474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94715d04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94715d047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94715d04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94715d047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94715d047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94715d0474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4a406265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54a4062657_8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94715d047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94715d0474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94715d047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94715d0474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94715d047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94715d0474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94715d047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94715d0474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94715d047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94715d0474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cab96c0c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5cab96c0c2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94715d047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94715d0474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cab96c0c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5cab96c0c2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cab96c0c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5cab96c0c2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cab96c0c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5cab96c0c2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4a406265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54a4062657_8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cab96c0c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5cab96c0c2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cab96c0c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5cab96c0c2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cab96c0c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5cab96c0c2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cab96c0c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5cab96c0c2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cab96c0c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5cab96c0c2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cab96c0c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5cab96c0c2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cab96c0c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35cab96c0c2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5cab96c0c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5cab96c0c2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cab96c0c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5cab96c0c2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cab96c0c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35cab96c0c2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d81402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8d8140275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5cab96c0c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5cab96c0c2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cab96c0c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35cab96c0c2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5cab96c0c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5cab96c0c2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cab96c0c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5cab96c0c2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5cab96c0c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35cab96c0c2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cab96c0c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5cab96c0c2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8c12c8a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38c12c8a87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d814027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8d8140275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4a4062657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4a4062657_8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4715d047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94715d0474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4715d047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94715d0474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4715d047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94715d0474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2.jpg"/><Relationship Id="rId7" Type="http://schemas.openxmlformats.org/officeDocument/2006/relationships/image" Target="../media/image26.jpg"/><Relationship Id="rId8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5.jpg"/><Relationship Id="rId7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2.gif"/><Relationship Id="rId7" Type="http://schemas.openxmlformats.org/officeDocument/2006/relationships/image" Target="../media/image4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7.jpg"/><Relationship Id="rId7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3.jpg"/><Relationship Id="rId7" Type="http://schemas.openxmlformats.org/officeDocument/2006/relationships/image" Target="../media/image34.jpg"/><Relationship Id="rId8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1.jpg"/><Relationship Id="rId7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10" Type="http://schemas.openxmlformats.org/officeDocument/2006/relationships/image" Target="../media/image38.gif"/><Relationship Id="rId9" Type="http://schemas.openxmlformats.org/officeDocument/2006/relationships/image" Target="../media/image42.gif"/><Relationship Id="rId5" Type="http://schemas.openxmlformats.org/officeDocument/2006/relationships/image" Target="../media/image1.png"/><Relationship Id="rId6" Type="http://schemas.openxmlformats.org/officeDocument/2006/relationships/image" Target="../media/image33.gif"/><Relationship Id="rId7" Type="http://schemas.openxmlformats.org/officeDocument/2006/relationships/image" Target="../media/image45.gif"/><Relationship Id="rId8" Type="http://schemas.openxmlformats.org/officeDocument/2006/relationships/image" Target="../media/image3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02" name="Google Shape;302;p4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4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4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05" name="Google Shape;305;p46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Why is this relevant to us?</a:t>
            </a:r>
            <a:r>
              <a:rPr lang="en-GB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306" name="Google Shape;306;p46"/>
          <p:cNvGraphicFramePr/>
          <p:nvPr/>
        </p:nvGraphicFramePr>
        <p:xfrm>
          <a:off x="378525" y="116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{5FEE8B9A-479F-41EB-B074-7C4CE24F290D}</a:tableStyleId>
              </a:tblPr>
              <a:tblGrid>
                <a:gridCol w="2816100"/>
                <a:gridCol w="2816100"/>
                <a:gridCol w="2816100"/>
              </a:tblGrid>
              <a:tr h="49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Domain</a:t>
                      </a:r>
                      <a:endParaRPr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Relevance</a:t>
                      </a:r>
                      <a:endParaRPr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rgbClr val="B7B7B7"/>
                    </a:solidFill>
                  </a:tcPr>
                </a:tc>
              </a:tr>
              <a:tr h="9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Electronic Support (ES)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Passive detection and analysis of signals 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(SIGINT, COMINT, ELINT)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Network recon, OSINT, Wireshark packet sniffing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9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Electronic Attack (EA)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Active disruption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(Jamming, Spoofing, EMPs)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Wifi</a:t>
                      </a: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jamming, GPS spoofing, malicious signal injection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9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Electronic Protection (EP)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Defending own EMS use (anti-jamming, encryption, hardening)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Secure comms, anti-jam protocols, frequency hopping, VPNs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12" name="Google Shape;312;p4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4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4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15" name="Google Shape;315;p47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Why is this relevant to us?</a:t>
            </a:r>
            <a:r>
              <a:rPr lang="en-GB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5302" y="1156275"/>
            <a:ext cx="5413399" cy="38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22" name="Google Shape;322;p4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4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4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25" name="Google Shape;325;p48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SIGINT Tools + Software</a:t>
            </a:r>
            <a:r>
              <a:rPr lang="en-GB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378525" y="1063275"/>
            <a:ext cx="84483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SIGINT (Signals Intelligence) &amp; COMINT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Interception of radio, cellular, satellite or 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Wifi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traffic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Tools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SDRs (HackRF, RTL-SDR) for airwave monitoring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Wireshark for TCP/IP traffic analysis</a:t>
            </a:r>
            <a:r>
              <a:rPr lang="en-GB" sz="1350">
                <a:solidFill>
                  <a:schemeClr val="dk1"/>
                </a:solidFill>
              </a:rPr>
              <a:t>£60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327" name="Google Shape;327;p48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663" y="2884188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 title="download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525" y="2817513"/>
            <a:ext cx="25717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 title="download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1975" y="2784188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35" name="Google Shape;335;p4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4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4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38" name="Google Shape;338;p49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What are we looking for?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9" name="Google Shape;339;p49"/>
          <p:cNvSpPr txBox="1"/>
          <p:nvPr/>
        </p:nvSpPr>
        <p:spPr>
          <a:xfrm>
            <a:off x="378525" y="1063275"/>
            <a:ext cx="8448300" cy="30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Traffic Pattern &amp; Metadata Analysis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Anomalous spikes in data transfer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Unusual frequency usage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 Address spoofing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correlates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with OPSEC failures and 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adversary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presence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example…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Detecting a rogue device communicating at odd intervals on a military wifi channel 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45" name="Google Shape;345;p5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5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5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48" name="Google Shape;348;p50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Conspiracy time…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378525" y="1063275"/>
            <a:ext cx="8448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UVB-76: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Russian military designation frequency, that plays a buzzer sound on repeat (to prevent others using the frequency)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Sometimes a russian voice can be heard saying numbers, this was observed in 2023/4 although this is a cold war station… (spooky)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6950" y="2759738"/>
            <a:ext cx="700087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56" name="Google Shape;356;p5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5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5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59" name="Google Shape;359;p51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SIGINT and EW in the real world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378525" y="1063275"/>
            <a:ext cx="84483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GPS Spoofing &amp; Location-Based Deception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Common in tactical deception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GPS signals used to mislead autonomous systems, or trigger geo-fenced malware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Russian GPS spoofing 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around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the Black Sea ports affects civilian ships (naughty putin) 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Russian GPS jamming deprives northern Norway of its GPS availability (naughty x3) 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66" name="Google Shape;366;p5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5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5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69" name="Google Shape;369;p52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Adversarial EW Capabilities (mounted)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52"/>
          <p:cNvSpPr txBox="1"/>
          <p:nvPr/>
        </p:nvSpPr>
        <p:spPr>
          <a:xfrm>
            <a:off x="378525" y="1063275"/>
            <a:ext cx="84483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50">
                <a:solidFill>
                  <a:schemeClr val="dk1"/>
                </a:solidFill>
              </a:rPr>
            </a:br>
            <a:r>
              <a:rPr lang="en-GB" sz="1350">
                <a:solidFill>
                  <a:schemeClr val="dk1"/>
                </a:solidFill>
              </a:rPr>
              <a:t>£60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371" name="Google Shape;371;p52" title="71X5Lo8Hk8L._UF894,1000_QL80_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0750" y="1063275"/>
            <a:ext cx="2905375" cy="37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2" title="61K6yx+QjsL._AC_UL600_SR600,600_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3450" y="1152863"/>
            <a:ext cx="3579400" cy="35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78" name="Google Shape;378;p5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5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5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81" name="Google Shape;381;p53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EW examples (Russo/Ukraine War)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378525" y="1063275"/>
            <a:ext cx="84483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Krasukha: 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Ground based EW </a:t>
            </a: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Targets UAVs and radar guided systems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Krasukha-2: 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S-Band system 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AWACS Jamming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Krasukha-4: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Jamming station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X-Band / KU-Band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Counters JSTAR E-8 and similar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 disrupt satellites in LEO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383" name="Google Shape;38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2150" y="2792288"/>
            <a:ext cx="314325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3" title="Krasukha-2_(Красуха-2)_Unloaded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4476" y="1187923"/>
            <a:ext cx="2438601" cy="16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90" name="Google Shape;390;p5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5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5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93" name="Google Shape;393;p54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EW examples (Russo/Ukraine War)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4" name="Google Shape;394;p54"/>
          <p:cNvSpPr txBox="1"/>
          <p:nvPr/>
        </p:nvSpPr>
        <p:spPr>
          <a:xfrm>
            <a:off x="378525" y="1063275"/>
            <a:ext cx="84483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R-330ZH Zhitel: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GPS Jamming (Bloody annoying) 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0.1-2 GHz range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Jams 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Inmarsat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Iridium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GSM-1900 smartphones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NAVSTAR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Jams military and civilian comms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395" name="Google Shape;39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5682" y="2904126"/>
            <a:ext cx="2641167" cy="1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01" name="Google Shape;401;p5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5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5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04" name="Google Shape;404;p55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AWACS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5" name="Google Shape;405;p55"/>
          <p:cNvSpPr txBox="1"/>
          <p:nvPr/>
        </p:nvSpPr>
        <p:spPr>
          <a:xfrm>
            <a:off x="378525" y="1063275"/>
            <a:ext cx="84483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50">
                <a:solidFill>
                  <a:schemeClr val="dk1"/>
                </a:solidFill>
              </a:rPr>
            </a:br>
            <a:r>
              <a:rPr lang="en-GB" sz="1350">
                <a:solidFill>
                  <a:schemeClr val="dk1"/>
                </a:solidFill>
              </a:rPr>
              <a:t>£0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descr="Blink Wide Eye GIF (provided by Tenor)" id="406" name="Google Shape;40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525" y="1428747"/>
            <a:ext cx="3560767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u.s. air force plane is flying over a desert (provided by Tenor)" id="407" name="Google Shape;40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3400" y="1233475"/>
            <a:ext cx="47434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0" y="0"/>
            <a:ext cx="9144000" cy="609600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9" name="Google Shape;209;p38"/>
          <p:cNvGrpSpPr/>
          <p:nvPr/>
        </p:nvGrpSpPr>
        <p:grpSpPr>
          <a:xfrm>
            <a:off x="-220774" y="1887607"/>
            <a:ext cx="9585548" cy="3255895"/>
            <a:chOff x="0" y="-38100"/>
            <a:chExt cx="5049177" cy="1715039"/>
          </a:xfrm>
        </p:grpSpPr>
        <p:sp>
          <p:nvSpPr>
            <p:cNvPr id="210" name="Google Shape;210;p38"/>
            <p:cNvSpPr/>
            <p:nvPr/>
          </p:nvSpPr>
          <p:spPr>
            <a:xfrm>
              <a:off x="0" y="0"/>
              <a:ext cx="5049177" cy="1676939"/>
            </a:xfrm>
            <a:custGeom>
              <a:rect b="b" l="l" r="r" t="t"/>
              <a:pathLst>
                <a:path extrusionOk="0" h="1676939" w="5049177">
                  <a:moveTo>
                    <a:pt x="0" y="0"/>
                  </a:moveTo>
                  <a:lnTo>
                    <a:pt x="5049177" y="0"/>
                  </a:lnTo>
                  <a:lnTo>
                    <a:pt x="5049177" y="1676939"/>
                  </a:lnTo>
                  <a:lnTo>
                    <a:pt x="0" y="1676939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1" name="Google Shape;211;p38"/>
            <p:cNvSpPr txBox="1"/>
            <p:nvPr/>
          </p:nvSpPr>
          <p:spPr>
            <a:xfrm>
              <a:off x="0" y="-38100"/>
              <a:ext cx="5049177" cy="1715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38"/>
          <p:cNvGrpSpPr/>
          <p:nvPr/>
        </p:nvGrpSpPr>
        <p:grpSpPr>
          <a:xfrm>
            <a:off x="508472" y="2965908"/>
            <a:ext cx="8115300" cy="1701570"/>
            <a:chOff x="0" y="-38100"/>
            <a:chExt cx="4274726" cy="896301"/>
          </a:xfrm>
        </p:grpSpPr>
        <p:sp>
          <p:nvSpPr>
            <p:cNvPr id="213" name="Google Shape;213;p38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8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8"/>
          <p:cNvGrpSpPr/>
          <p:nvPr/>
        </p:nvGrpSpPr>
        <p:grpSpPr>
          <a:xfrm>
            <a:off x="514350" y="2965908"/>
            <a:ext cx="8115300" cy="1701570"/>
            <a:chOff x="0" y="-38100"/>
            <a:chExt cx="4274726" cy="896301"/>
          </a:xfrm>
        </p:grpSpPr>
        <p:sp>
          <p:nvSpPr>
            <p:cNvPr id="216" name="Google Shape;216;p38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15294"/>
              </a:srgbClr>
            </a:solidFill>
            <a:ln cap="rnd" cmpd="sng" w="38100">
              <a:solidFill>
                <a:srgbClr val="FFFFFF">
                  <a:alpha val="1529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8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8"/>
          <p:cNvGrpSpPr/>
          <p:nvPr/>
        </p:nvGrpSpPr>
        <p:grpSpPr>
          <a:xfrm rot="-5400000">
            <a:off x="6847428" y="-119834"/>
            <a:ext cx="2176738" cy="2416406"/>
            <a:chOff x="0" y="-38100"/>
            <a:chExt cx="1146594" cy="1272839"/>
          </a:xfrm>
        </p:grpSpPr>
        <p:sp>
          <p:nvSpPr>
            <p:cNvPr id="219" name="Google Shape;219;p38"/>
            <p:cNvSpPr/>
            <p:nvPr/>
          </p:nvSpPr>
          <p:spPr>
            <a:xfrm>
              <a:off x="0" y="0"/>
              <a:ext cx="1146594" cy="1234739"/>
            </a:xfrm>
            <a:custGeom>
              <a:rect b="b" l="l" r="r" t="t"/>
              <a:pathLst>
                <a:path extrusionOk="0" h="1234739" w="1146594">
                  <a:moveTo>
                    <a:pt x="0" y="0"/>
                  </a:moveTo>
                  <a:lnTo>
                    <a:pt x="1146594" y="0"/>
                  </a:lnTo>
                  <a:lnTo>
                    <a:pt x="1146594" y="1234739"/>
                  </a:lnTo>
                  <a:lnTo>
                    <a:pt x="0" y="1234739"/>
                  </a:lnTo>
                  <a:close/>
                </a:path>
              </a:pathLst>
            </a:custGeom>
            <a:gradFill>
              <a:gsLst>
                <a:gs pos="0">
                  <a:srgbClr val="08172A">
                    <a:alpha val="0"/>
                  </a:srgbClr>
                </a:gs>
                <a:gs pos="50000">
                  <a:srgbClr val="08172A">
                    <a:alpha val="0"/>
                  </a:srgbClr>
                </a:gs>
                <a:gs pos="100000">
                  <a:srgbClr val="09182B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20" name="Google Shape;220;p38"/>
            <p:cNvSpPr txBox="1"/>
            <p:nvPr/>
          </p:nvSpPr>
          <p:spPr>
            <a:xfrm>
              <a:off x="0" y="-38100"/>
              <a:ext cx="1146594" cy="1272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8"/>
          <p:cNvSpPr/>
          <p:nvPr/>
        </p:nvSpPr>
        <p:spPr>
          <a:xfrm>
            <a:off x="7463587" y="454983"/>
            <a:ext cx="1264423" cy="1473830"/>
          </a:xfrm>
          <a:custGeom>
            <a:rect b="b" l="l" r="r" t="t"/>
            <a:pathLst>
              <a:path extrusionOk="0" h="2947660" w="2528846">
                <a:moveTo>
                  <a:pt x="0" y="0"/>
                </a:moveTo>
                <a:lnTo>
                  <a:pt x="2528847" y="0"/>
                </a:lnTo>
                <a:lnTo>
                  <a:pt x="2528847" y="2947660"/>
                </a:lnTo>
                <a:lnTo>
                  <a:pt x="0" y="2947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8"/>
          <p:cNvSpPr txBox="1"/>
          <p:nvPr/>
        </p:nvSpPr>
        <p:spPr>
          <a:xfrm>
            <a:off x="514350" y="509588"/>
            <a:ext cx="3486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6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DMU </a:t>
            </a:r>
            <a:endParaRPr sz="7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6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Hacking Society</a:t>
            </a:r>
            <a:endParaRPr sz="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602175" y="3117250"/>
            <a:ext cx="7935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Wireshark / EW</a:t>
            </a:r>
            <a:endParaRPr sz="4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13" name="Google Shape;413;p5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5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5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16" name="Google Shape;416;p56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Solution…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56"/>
          <p:cNvSpPr txBox="1"/>
          <p:nvPr/>
        </p:nvSpPr>
        <p:spPr>
          <a:xfrm>
            <a:off x="378525" y="1063275"/>
            <a:ext cx="84483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50">
                <a:solidFill>
                  <a:schemeClr val="dk1"/>
                </a:solidFill>
              </a:rPr>
            </a:br>
            <a:r>
              <a:rPr lang="en-GB" sz="1350">
                <a:solidFill>
                  <a:schemeClr val="dk1"/>
                </a:solidFill>
              </a:rPr>
              <a:t>£0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descr="a yellow clock that says himars o clock (provided by Tenor)" id="418" name="Google Shape;41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625" y="1566350"/>
            <a:ext cx="2762750" cy="27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24" name="Google Shape;424;p5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5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5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27" name="Google Shape;427;p57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HIMARS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8" name="Google Shape;428;p57"/>
          <p:cNvSpPr txBox="1"/>
          <p:nvPr/>
        </p:nvSpPr>
        <p:spPr>
          <a:xfrm>
            <a:off x="378525" y="1063275"/>
            <a:ext cx="8448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Zhitel can also effect the accuracy of HIMARS strikes, which has forced the US to modify the software for the GMLRS rockets fired by HIMARS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429" name="Google Shape;429;p57" title="115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5875" y="2015325"/>
            <a:ext cx="2486950" cy="294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7" title="cbj489a469aa1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3175" y="2129213"/>
            <a:ext cx="4299028" cy="2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36" name="Google Shape;436;p5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5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5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39" name="Google Shape;439;p58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Solution…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58"/>
          <p:cNvSpPr txBox="1"/>
          <p:nvPr/>
        </p:nvSpPr>
        <p:spPr>
          <a:xfrm>
            <a:off x="378525" y="1063275"/>
            <a:ext cx="84483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50">
                <a:solidFill>
                  <a:schemeClr val="dk1"/>
                </a:solidFill>
              </a:rPr>
            </a:br>
            <a:r>
              <a:rPr lang="en-GB" sz="1350">
                <a:solidFill>
                  <a:schemeClr val="dk1"/>
                </a:solidFill>
              </a:rPr>
              <a:t>£0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441" name="Google Shape;441;p58" title="rxu6ak2bzraa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525" y="1932550"/>
            <a:ext cx="2165700" cy="21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 title="FXZ0JfeXkAARhdE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0405" y="1498675"/>
            <a:ext cx="3063200" cy="303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7122" y="1595326"/>
            <a:ext cx="2489735" cy="28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49" name="Google Shape;449;p5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5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5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52" name="Google Shape;452;p59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Current GPS Jamming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p59"/>
          <p:cNvSpPr txBox="1"/>
          <p:nvPr/>
        </p:nvSpPr>
        <p:spPr>
          <a:xfrm>
            <a:off x="378525" y="1063275"/>
            <a:ext cx="84483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50">
                <a:solidFill>
                  <a:schemeClr val="dk1"/>
                </a:solidFill>
              </a:rPr>
            </a:br>
            <a:r>
              <a:rPr lang="en-GB" sz="1350">
                <a:solidFill>
                  <a:schemeClr val="dk1"/>
                </a:solidFill>
              </a:rPr>
              <a:t>£0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454" name="Google Shape;454;p59" title="GPS-jamming-map-live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6223" y="893363"/>
            <a:ext cx="6151549" cy="407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0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60" name="Google Shape;460;p6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6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6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63" name="Google Shape;463;p60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Modern warfare and the role of cyber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4" name="Google Shape;464;p60"/>
          <p:cNvSpPr txBox="1"/>
          <p:nvPr/>
        </p:nvSpPr>
        <p:spPr>
          <a:xfrm>
            <a:off x="378525" y="1063275"/>
            <a:ext cx="8448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 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UAVs and IEDs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Soldier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Anyone know what these are? 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465" name="Google Shape;465;p60" title="WhatsApp-Image-2025-05-21-at-16.53.33_9ad01b64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5570" y="1851475"/>
            <a:ext cx="2391250" cy="31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73" y="2343975"/>
            <a:ext cx="5763126" cy="26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72" name="Google Shape;472;p6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3" name="Google Shape;473;p6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" name="Google Shape;474;p6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75" name="Google Shape;475;p61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EW in practice…</a:t>
            </a:r>
            <a:r>
              <a:rPr lang="en-GB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378525" y="1063275"/>
            <a:ext cx="84483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Jamming and Denial-of-Spectrum (DoS-EW)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Similar to DoS/DDoS (Denial of Service)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Prevents legitimate comms (wifi, satcom) 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Often combined with cyber intrusions to blind response efforts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deauth packets (aireplay-ng) to force re-authentication and capture WPA handshakes… We will cover this in WiFi hacking 101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2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82" name="Google Shape;482;p6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6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6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85" name="Google Shape;485;p62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EW in practice…</a:t>
            </a:r>
            <a:r>
              <a:rPr lang="en-GB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p62"/>
          <p:cNvSpPr txBox="1"/>
          <p:nvPr/>
        </p:nvSpPr>
        <p:spPr>
          <a:xfrm>
            <a:off x="378525" y="1063275"/>
            <a:ext cx="84483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50">
                <a:solidFill>
                  <a:schemeClr val="dk1"/>
                </a:solidFill>
              </a:rPr>
            </a:br>
            <a:r>
              <a:rPr lang="en-GB" sz="1350">
                <a:solidFill>
                  <a:schemeClr val="dk1"/>
                </a:solidFill>
              </a:rPr>
              <a:t>£60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descr="a woman in a colonial uniform is looking through a telescope . (provided by Tenor)" id="487" name="Google Shape;48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513" y="1431925"/>
            <a:ext cx="1958975" cy="128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are dancing in front of a playground .. (provided by Tenor)" id="488" name="Google Shape;488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5425" y="3110678"/>
            <a:ext cx="2181401" cy="1222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in a green jacket is doing push ups (provided by Tenor)" id="489" name="Google Shape;489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5425" y="1225521"/>
            <a:ext cx="2181401" cy="1695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drawing of mountains and waves (provided by Tenor)" id="490" name="Google Shape;490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1763" y="1200124"/>
            <a:ext cx="2181400" cy="274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stands in front of a british flag that is waving in the wind (provided by Tenor)" id="491" name="Google Shape;49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3675" y="3080549"/>
            <a:ext cx="2272672" cy="12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97" name="Google Shape;497;p6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6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p6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00" name="Google Shape;500;p63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Why does any of this matter?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1" name="Google Shape;501;p63"/>
          <p:cNvSpPr txBox="1"/>
          <p:nvPr/>
        </p:nvSpPr>
        <p:spPr>
          <a:xfrm>
            <a:off x="378525" y="1063275"/>
            <a:ext cx="8448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fundamental points of compromise here to military EMS is very similar to a corporate network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(you may one day defend as a Blue Team warrior)</a:t>
            </a:r>
            <a:endParaRPr sz="1350">
              <a:solidFill>
                <a:schemeClr val="dk1"/>
              </a:solidFill>
            </a:endParaRPr>
          </a:p>
        </p:txBody>
      </p:sp>
      <p:graphicFrame>
        <p:nvGraphicFramePr>
          <p:cNvPr id="502" name="Google Shape;502;p63"/>
          <p:cNvGraphicFramePr/>
          <p:nvPr/>
        </p:nvGraphicFramePr>
        <p:xfrm>
          <a:off x="378500" y="223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{5FEE8B9A-479F-41EB-B074-7C4CE24F290D}</a:tableStyleId>
              </a:tblPr>
              <a:tblGrid>
                <a:gridCol w="4224150"/>
                <a:gridCol w="4224150"/>
              </a:tblGrid>
              <a:tr h="50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EW Defence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Cyber Similarity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</a:tr>
              <a:tr h="50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Frequency Hopping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VPN tunnelling, domain fronting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Spread Spectrum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Data obfuscation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Shielding (Faraday cages)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Network segmentation, 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air gapping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0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Signal Encryption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End-to-end 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encryption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 (TLS, PGP)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08" name="Google Shape;508;p6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9" name="Google Shape;509;p6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0" name="Google Shape;510;p6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11" name="Google Shape;511;p64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2" name="Google Shape;512;p64"/>
          <p:cNvSpPr txBox="1"/>
          <p:nvPr/>
        </p:nvSpPr>
        <p:spPr>
          <a:xfrm>
            <a:off x="378525" y="1063275"/>
            <a:ext cx="84483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Wireshark is a free, open-source network protocol analyser that allows us to visualise packet-level data on a network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is primarily used for: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Threat Hunting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Malware Analysis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Network Troubleshooting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Training in SIGINT &amp; EW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5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18" name="Google Shape;518;p6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6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6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21" name="Google Shape;521;p65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2" name="Google Shape;522;p65"/>
          <p:cNvSpPr txBox="1"/>
          <p:nvPr/>
        </p:nvSpPr>
        <p:spPr>
          <a:xfrm>
            <a:off x="378525" y="1063275"/>
            <a:ext cx="8448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points: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packet is a basic unit of data that is transmitted over a network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Protocols (TCP, UDP, LDAP, ARP, ICMP)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Capture vs Analysis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a filter?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a frame, packet, segment, datagram (OSI Model)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29" name="Google Shape;229;p3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39"/>
          <p:cNvSpPr/>
          <p:nvPr/>
        </p:nvSpPr>
        <p:spPr>
          <a:xfrm>
            <a:off x="5477416" y="1838245"/>
            <a:ext cx="1956401" cy="2057400"/>
          </a:xfrm>
          <a:custGeom>
            <a:rect b="b" l="l" r="r" t="t"/>
            <a:pathLst>
              <a:path extrusionOk="0" h="4114800" w="3912801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39"/>
          <p:cNvSpPr/>
          <p:nvPr/>
        </p:nvSpPr>
        <p:spPr>
          <a:xfrm>
            <a:off x="1710184" y="1838245"/>
            <a:ext cx="2916418" cy="2057400"/>
          </a:xfrm>
          <a:custGeom>
            <a:rect b="b" l="l" r="r" t="t"/>
            <a:pathLst>
              <a:path extrusionOk="0" h="4114800" w="5832835">
                <a:moveTo>
                  <a:pt x="0" y="0"/>
                </a:moveTo>
                <a:lnTo>
                  <a:pt x="5832835" y="0"/>
                </a:lnTo>
                <a:lnTo>
                  <a:pt x="5832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3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34" name="Google Shape;234;p39"/>
          <p:cNvSpPr txBox="1"/>
          <p:nvPr/>
        </p:nvSpPr>
        <p:spPr>
          <a:xfrm>
            <a:off x="1052140" y="712073"/>
            <a:ext cx="703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D0nt d0 1ll3gal sh1t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1710184" y="4180840"/>
            <a:ext cx="57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please..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6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28" name="Google Shape;528;p6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6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6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31" name="Google Shape;531;p66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532" name="Google Shape;532;p66"/>
          <p:cNvGraphicFramePr/>
          <p:nvPr/>
        </p:nvGraphicFramePr>
        <p:xfrm>
          <a:off x="378500" y="10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{5FEE8B9A-479F-41EB-B074-7C4CE24F290D}</a:tableStyleId>
              </a:tblPr>
              <a:tblGrid>
                <a:gridCol w="4224175"/>
                <a:gridCol w="4224175"/>
              </a:tblGrid>
              <a:tr h="37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 case</a:t>
                      </a:r>
                      <a:endParaRPr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Filter</a:t>
                      </a:r>
                      <a:endParaRPr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</a:tr>
              <a:tr h="62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See only http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http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62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Filter by IP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Ip.addr == 192.168.1.10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62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Only TCP traffic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tcp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62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Show DNS queries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dns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62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Follow conversation stream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Tcp.stream eq 1</a:t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7" title="6755282_or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38" y="190500"/>
            <a:ext cx="67913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8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43" name="Google Shape;543;p6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6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5" name="Google Shape;545;p6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46" name="Google Shape;546;p68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Packets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68"/>
          <p:cNvSpPr txBox="1"/>
          <p:nvPr/>
        </p:nvSpPr>
        <p:spPr>
          <a:xfrm>
            <a:off x="378525" y="1107550"/>
            <a:ext cx="8448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Header: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its from, where its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going, what protocol is it using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Payload: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data being transmitted… (webpage, file, message etc..)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Trailer: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Used for error checking (optional)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9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53" name="Google Shape;553;p6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4" name="Google Shape;554;p6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5" name="Google Shape;555;p6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56" name="Google Shape;556;p69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File Transfer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7" name="Google Shape;557;p69"/>
          <p:cNvSpPr txBox="1"/>
          <p:nvPr/>
        </p:nvSpPr>
        <p:spPr>
          <a:xfrm>
            <a:off x="378525" y="1107550"/>
            <a:ext cx="8448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Let's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say we wanted to transmit a PDF via FTP (insecure), the average size of a PDF document is between 100KB and 5MB…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Packets used in FTP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transfers are usually around 1500 bytes total size, and therefore we will need to split our PDF down into chunks to be sent via packets… </a:t>
            </a: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 how do we reassemble it on the other end…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packet will have a start and end line showing where the PDF continues from and stops, this allows the packets to be sewn back together into one file as it originally was.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0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63" name="Google Shape;563;p7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4" name="Google Shape;564;p7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5" name="Google Shape;565;p7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66" name="Google Shape;566;p70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File Transfer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378525" y="1107550"/>
            <a:ext cx="8448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 have tried to manually reassemble a file from packets once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(wouldn’t recommend)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Luckily, wireshark speeds this process up for us by allowing us to export the file as an object, we do this by going to…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File → Export Objects → HTTP (if this is the protocol) → Select the file → Download it :)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73" name="Google Shape;573;p7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4" name="Google Shape;574;p7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5" name="Google Shape;575;p7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76" name="Google Shape;576;p71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Verify file integrity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7" name="Google Shape;577;p71"/>
          <p:cNvSpPr txBox="1"/>
          <p:nvPr/>
        </p:nvSpPr>
        <p:spPr>
          <a:xfrm>
            <a:off x="378525" y="952475"/>
            <a:ext cx="8448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 we know we have rebuilt the file correctly?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HASHED CHECKSUMS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Hashing Algorithms like MD5 have been considered insecure for many years but still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produce a valid checksum of a file, if one character in the file changes we will get a completely different hash output, we can check a file integrity via the command: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d5sum “file”.txt</a:t>
            </a: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our original hash matches the hash of the file we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receive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post transmission, success! If not, either we have a MITM or issues with our software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2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3" name="Google Shape;583;p72"/>
          <p:cNvSpPr txBox="1"/>
          <p:nvPr/>
        </p:nvSpPr>
        <p:spPr>
          <a:xfrm>
            <a:off x="378525" y="1063275"/>
            <a:ext cx="844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584" name="Google Shape;584;p72" title="ws-file-men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1" y="0"/>
            <a:ext cx="69229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0" name="Google Shape;590;p73"/>
          <p:cNvSpPr txBox="1"/>
          <p:nvPr/>
        </p:nvSpPr>
        <p:spPr>
          <a:xfrm>
            <a:off x="378525" y="1063275"/>
            <a:ext cx="844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591" name="Google Shape;591;p73" title="ws-analyze-men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50" y="54050"/>
            <a:ext cx="6706500" cy="503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7" name="Google Shape;597;p74"/>
          <p:cNvSpPr txBox="1"/>
          <p:nvPr/>
        </p:nvSpPr>
        <p:spPr>
          <a:xfrm>
            <a:off x="378525" y="1063275"/>
            <a:ext cx="844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598" name="Google Shape;598;p74" title="ws-statistics-men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25" y="1"/>
            <a:ext cx="69229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4" name="Google Shape;604;p75"/>
          <p:cNvSpPr txBox="1"/>
          <p:nvPr/>
        </p:nvSpPr>
        <p:spPr>
          <a:xfrm>
            <a:off x="378525" y="1063275"/>
            <a:ext cx="844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605" name="Google Shape;605;p75" title="ws-display-filter-tc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788" y="0"/>
            <a:ext cx="6329784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41" name="Google Shape;241;p4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4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4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44" name="Google Shape;244;p40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Announcements!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378525" y="959550"/>
            <a:ext cx="80538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v Blue in the week off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Internships open (gradcracker)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DMU Careers Fair 21st / 22nd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6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1" name="Google Shape;611;p76"/>
          <p:cNvSpPr txBox="1"/>
          <p:nvPr/>
        </p:nvSpPr>
        <p:spPr>
          <a:xfrm>
            <a:off x="378525" y="1063275"/>
            <a:ext cx="844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612" name="Google Shape;612;p76" title="ws-filt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" y="152401"/>
            <a:ext cx="75108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7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8" name="Google Shape;618;p77"/>
          <p:cNvSpPr txBox="1"/>
          <p:nvPr/>
        </p:nvSpPr>
        <p:spPr>
          <a:xfrm>
            <a:off x="378525" y="1063275"/>
            <a:ext cx="844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619" name="Google Shape;619;p77" title="ws-time-shift-detai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620"/>
            <a:ext cx="9144001" cy="4316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25" name="Google Shape;625;p7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p7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7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628" name="Google Shape;628;p78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 in the world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9" name="Google Shape;629;p78"/>
          <p:cNvSpPr txBox="1"/>
          <p:nvPr/>
        </p:nvSpPr>
        <p:spPr>
          <a:xfrm>
            <a:off x="378525" y="1063275"/>
            <a:ext cx="84483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Team: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Detect exfiltration or C2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Team: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Confirm payload delivery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Scope network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EW Support Team: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Passive collection (soak) of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enemy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network behaviour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Target ID via MAC/IP/Signal Correlation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9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35" name="Google Shape;635;p7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6" name="Google Shape;636;p7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7" name="Google Shape;637;p7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638" name="Google Shape;638;p79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Wireshark drawbacks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9" name="Google Shape;639;p79"/>
          <p:cNvSpPr txBox="1"/>
          <p:nvPr/>
        </p:nvSpPr>
        <p:spPr>
          <a:xfrm>
            <a:off x="378525" y="1063275"/>
            <a:ext cx="8448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cannot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decrypt encrypted traffic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without keys or other methods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Can’t detect all wireless traffic without “monitor mode”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Best used in combination with: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IDS/IPS - Snort/Suricata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EW Gear (SDRs, RF jammers)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0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45" name="Google Shape;645;p8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8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7" name="Google Shape;647;p8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648" name="Google Shape;648;p80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Summary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9" name="Google Shape;649;p80"/>
          <p:cNvSpPr txBox="1"/>
          <p:nvPr/>
        </p:nvSpPr>
        <p:spPr>
          <a:xfrm>
            <a:off x="378525" y="1063275"/>
            <a:ext cx="8448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Wireshark is essential for network intelligence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Filters are your friend…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.pcap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files are battlefield black boxes!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this practical to really deep dive into wireshark and TCP/IP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will seem alien at first but give it time… 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1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55" name="Google Shape;655;p8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6" name="Google Shape;656;p8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7" name="Google Shape;657;p8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658" name="Google Shape;658;p81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Practical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9" name="Google Shape;659;p81"/>
          <p:cNvSpPr txBox="1"/>
          <p:nvPr/>
        </p:nvSpPr>
        <p:spPr>
          <a:xfrm>
            <a:off x="347850" y="1558775"/>
            <a:ext cx="844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https://tryhackme.com/room/c2carnage</a:t>
            </a:r>
            <a:endParaRPr sz="2550">
              <a:solidFill>
                <a:srgbClr val="6AA84F"/>
              </a:solidFill>
            </a:endParaRPr>
          </a:p>
        </p:txBody>
      </p:sp>
      <p:pic>
        <p:nvPicPr>
          <p:cNvPr id="660" name="Google Shape;660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9200" y="2960925"/>
            <a:ext cx="6465599" cy="13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2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66" name="Google Shape;666;p8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7" name="Google Shape;667;p8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8" name="Google Shape;668;p8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669" name="Google Shape;669;p82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UVB-76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0" name="Google Shape;670;p82"/>
          <p:cNvSpPr txBox="1"/>
          <p:nvPr/>
        </p:nvSpPr>
        <p:spPr>
          <a:xfrm>
            <a:off x="347850" y="2248500"/>
            <a:ext cx="844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http://websdr.printf.cc:8901/</a:t>
            </a:r>
            <a:endParaRPr sz="2550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51" name="Google Shape;251;p4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4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4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54" name="Google Shape;254;p41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Today’s Session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378525" y="959550"/>
            <a:ext cx="80538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Electronic Warfare and why it is relevant to us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Some military EW capabilities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Brief intro to satellite bands and radio hardware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side of conspiracy theories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Wireshark and packet analysis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lovely practical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61" name="Google Shape;261;p4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4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4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64" name="Google Shape;264;p42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What is Electronic Warfare (EW)?</a:t>
            </a:r>
            <a:r>
              <a:rPr lang="en-GB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378525" y="959550"/>
            <a:ext cx="80538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Simply, Electronic Warfare and signals intelligence, is the collection and manipulation of DATA.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Turning signals data into useful intelligence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Denying the enemy use of the airwaves to disrupt their mission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Manipulating their signals to disrupt operations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Or, do </a:t>
            </a: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</a:t>
            </a: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russia do, and jam </a:t>
            </a: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everyone's</a:t>
            </a: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GPS, why would they do this… Because they are c**ts.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71" name="Google Shape;271;p4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4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4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74" name="Google Shape;274;p43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What is Electronic Warfare (EW)?</a:t>
            </a:r>
            <a:r>
              <a:rPr lang="en-GB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378525" y="959550"/>
            <a:ext cx="80538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Electronic warfare is the strategic use of the electromagnetic spectrum (EMS) to: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Detect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Intercept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Disrupt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Deceive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Deny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Destroy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 enemy’s electronic systems, targeting comms, radar and control systems.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6" name="Google Shape;276;p43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5200" y="3274063"/>
            <a:ext cx="360045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82" name="Google Shape;282;p4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4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4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85" name="Google Shape;285;p44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Satellite Bands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6" name="Google Shape;286;p44" title="QQ浏览器截图2024070511362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988" y="1062825"/>
            <a:ext cx="85820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92" name="Google Shape;292;p4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4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4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95" name="Google Shape;295;p45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Satellite Bands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486" y="959558"/>
            <a:ext cx="5963873" cy="397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